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4" r:id="rId3"/>
    <p:sldId id="257" r:id="rId4"/>
    <p:sldId id="259" r:id="rId5"/>
    <p:sldId id="295" r:id="rId6"/>
    <p:sldId id="260" r:id="rId7"/>
    <p:sldId id="268" r:id="rId8"/>
    <p:sldId id="269" r:id="rId9"/>
    <p:sldId id="273" r:id="rId10"/>
    <p:sldId id="274" r:id="rId11"/>
    <p:sldId id="272" r:id="rId12"/>
    <p:sldId id="296" r:id="rId13"/>
    <p:sldId id="276" r:id="rId14"/>
    <p:sldId id="267" r:id="rId15"/>
    <p:sldId id="288" r:id="rId16"/>
    <p:sldId id="305" r:id="rId17"/>
    <p:sldId id="298" r:id="rId18"/>
    <p:sldId id="300" r:id="rId19"/>
    <p:sldId id="277" r:id="rId20"/>
    <p:sldId id="304" r:id="rId21"/>
    <p:sldId id="303" r:id="rId22"/>
    <p:sldId id="286" r:id="rId23"/>
    <p:sldId id="302" r:id="rId24"/>
    <p:sldId id="301" r:id="rId25"/>
    <p:sldId id="287" r:id="rId26"/>
    <p:sldId id="271" r:id="rId27"/>
    <p:sldId id="266" r:id="rId28"/>
    <p:sldId id="297" r:id="rId29"/>
    <p:sldId id="290" r:id="rId30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57" d="100"/>
          <a:sy n="57" d="100"/>
        </p:scale>
        <p:origin x="-900" y="-90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42B9E-55C0-4CFC-802F-1BBF3FF6499F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CC405-FE0F-4055-9D71-45E8DF3FF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1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করেও সুন্দর ভাবে ক্লাসটি উপস্থাপন করতে 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45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মুক্তিযুদ্ধ্যের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সময়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 ঝাঁক ছেলে মুক্তিযোদ্ধাদের এই ছোট দলটিকে সাহায্য করত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সে বিষয়ে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 ব্যাখ্যা করতে পারবে এবং তারা দেশপ্রেমে উদবুদ্ধ হবে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71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জোড়ায়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অধ্যাপক কামাল বিবাদমুক্ত-একতাবদ্ধ নতুন সমাজ গঠন নিয়ে আলোচনা করতেন, বই পড়াতেন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এবং এতে শিক্ষার্থীরা ওইক্যবদ্ধ হওয়ার অনুপ্রেরণা পাবে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4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ঝালকাঠি যাওয়ার পথে (অধ্যাপক কামাল)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এর জীবনে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যে ঘটনা ঘটে ছিল শিক্ষার্থীরা তা বিশ্লেষণ করতে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0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লাখো মুক্তিযোদ্ধার আত্মত্যাগের বিনিময়ে অর্জিত স্বাধীন বাংলাদেশ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 ব্যাখ্যা করতে পারবে এবং স্মৃতি ফলকের প্রতি তাদের সম্মাননা বৃদ্ধি পাবে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3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জেটিতে স্টিমার ঠেকলে ছাত্ররা 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লেখককে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প্রায় শূন্যে তুলে নামাল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সে বিষয়ে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7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হাজার খানেক তরুন-তরুণীদের সঙ্গে 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লেখকের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হ য় এবং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মমত্ববোধ ও ভালোবাসা তৈরি   হয় যা  শিক্ষার্থীদের মধ্যে স্মৃতিফলকের প্রতি মর্যাদা বৃদ্ধির প্রেরণা যোগাবে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48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সকাল আটটা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(অধ্যাপক কামাল)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বধ্যভূমিতে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গেলেন এবং সেখানে যা ঘটল সে সম্পর্কে শিক্ষার্থীরা ব্যাখ্যা করতে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13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অধ্যাপক কামালকে একটি ছেলে বিনীতভাবে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যা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বলল- 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সে বিষয়ে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 বর্ণনা করতে পারবে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39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বদ্ধভূমিগুলি পরিণত হয়েছে শহিদদের স্মৃতিতে শহিদ মিনাররূপে</a:t>
            </a:r>
            <a:r>
              <a:rPr lang="bn-IN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এতে শিক্ষার্থীদের</a:t>
            </a:r>
            <a:r>
              <a:rPr lang="bn-IN" sz="120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মনে শিহীদদের প্রতি ও স্মৃতিফলক বিষয়ে স্মৃতির চেতনা তৈরি হবে</a:t>
            </a: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প্রেষণা সৃষ্টি করতে শিক্ষক মন্ডলী অন্য উপকরণ বা ছবি ও ব্যবহার করতে পারবেন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33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স্মৃতিফলকে মাল্যদানে শহিদদের প্রতি বিনম্র শ্রদ্ধাঞ্জলি</a:t>
            </a:r>
            <a:r>
              <a:rPr lang="bn-IN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জানাতে</a:t>
            </a:r>
            <a:r>
              <a:rPr lang="en-US" sz="120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উদবুদ্ধ</a:t>
            </a:r>
            <a:r>
              <a:rPr lang="en-US" sz="120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6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ঘোষ</a:t>
            </a:r>
            <a:r>
              <a:rPr lang="en-US" baseline="0" dirty="0" err="1" smtClean="0"/>
              <a:t>ণা</a:t>
            </a:r>
            <a:r>
              <a:rPr lang="bn-BD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6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শুদ্ধউচ্চারণে পঠিত অংশটুকু পড়ে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শোনাবেন এবং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7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দুই বা তিনজন শিক্ষার্থী দিয়ে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পঠিত    অংশ থেকে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পড়তে দিবেন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38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 এক বছর পর (অধ্যাপক কামাল)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1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gif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914400"/>
            <a:ext cx="82493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স্লাইডটি সম্মানিত শিক্ষকবৃন্দের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2286000"/>
            <a:ext cx="9372600" cy="5181600"/>
          </a:xfrm>
          <a:prstGeom prst="ellipse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bn-BD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4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6764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র্মিলতা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1905000"/>
            <a:ext cx="5486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আঁকা-বাঁকা ঢেউ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আশৈশব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4038600"/>
            <a:ext cx="5486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শিশুকাল থেকে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জেটি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400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জাহাজ ঘাটের প্লাট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ফর্ম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3429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3429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38800"/>
            <a:ext cx="3429001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3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381000"/>
            <a:ext cx="25908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6248400"/>
            <a:ext cx="96012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খণ্ড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যুদ্ধ, ছাত্রসম্মেলন,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কঙ্কাল, বক্তৃতা, চর শব্দগুলো দিয়ে</a:t>
            </a:r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দু’টি করে বাক্য তৈরি কর।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1"/>
            <a:ext cx="84582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3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3657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92"/>
          <a:stretch/>
        </p:blipFill>
        <p:spPr>
          <a:xfrm>
            <a:off x="5029200" y="4419600"/>
            <a:ext cx="3657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3657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10200" y="7162800"/>
            <a:ext cx="3048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বধ্যভূমির এক ঘটনা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3657600" cy="24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02" y="4419600"/>
            <a:ext cx="3668097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4953000" y="4419600"/>
            <a:ext cx="3962400" cy="2514600"/>
          </a:xfrm>
          <a:prstGeom prst="roundRect">
            <a:avLst/>
          </a:prstGeom>
          <a:solidFill>
            <a:srgbClr val="FCC0E2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 এক বছর পর (অধ্যাপক কামাল)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4.81481E-6 L -0.34444 -0.462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462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0494E-6 L 0.32222 -0.466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-2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3889 -0.027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4.81481E-6 L -0.33843 -0.004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781800"/>
            <a:ext cx="93726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 ঝাঁক ছেলে মুক্তিযোদ্ধাদের এই ছোট দলটিকে সাহায্য করত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09600"/>
            <a:ext cx="701177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04"/>
          <a:stretch/>
        </p:blipFill>
        <p:spPr>
          <a:xfrm>
            <a:off x="914400" y="609600"/>
            <a:ext cx="46482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31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457200"/>
            <a:ext cx="32766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7518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52800" y="6400800"/>
            <a:ext cx="71628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দেশে যুদ্ধ শুরু হলে তুমি 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করবে জোড়ায় আলোচনা করে পাঁচটি বাক্য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6553200"/>
            <a:ext cx="70866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অধ্যাপক কামাল বিবাদমুক্ত-একতাবদ্ধ নতুন সমাজ গঠন নিয়ে আলোচনা করতেন, বই পড়াতেন।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40" y="304800"/>
            <a:ext cx="1059354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14800"/>
            <a:ext cx="4048285" cy="2589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85" y="4114800"/>
            <a:ext cx="403860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14585" b="4445"/>
          <a:stretch/>
        </p:blipFill>
        <p:spPr>
          <a:xfrm>
            <a:off x="5105400" y="4095750"/>
            <a:ext cx="4038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40" y="4114800"/>
            <a:ext cx="4038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78" y="4085013"/>
            <a:ext cx="405892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5110242" y="4095750"/>
            <a:ext cx="4038600" cy="2514600"/>
          </a:xfrm>
          <a:prstGeom prst="roundRect">
            <a:avLst/>
          </a:prstGeom>
          <a:solidFill>
            <a:srgbClr val="FCC0E2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ঝালকাঠি যাওয়ার পথে (অধ্যাপক কামাল)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7 -1.11111E-6 L -0.35961 -0.4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6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02014 -0.43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0926 L 0.31112 -0.4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31945 -0.01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35347 -0.0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7010400"/>
            <a:ext cx="9525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লাখো মুক্তিযোদ্ধার আত্মত্যাগের বিনিময়ে অর্জিত স্বাধীন বাংলাদেশ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11049000" cy="6354419"/>
          </a:xfrm>
          <a:prstGeom prst="rect">
            <a:avLst/>
          </a:prstGeom>
          <a:ln w="5715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7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7086600"/>
            <a:ext cx="85344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জেটিতে স্টিমার ঠেকলে ছাত্ররা তাঁকে প্রায় শূন্যে তুলে নামাল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97536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35872" r="3636" b="35037"/>
          <a:stretch/>
        </p:blipFill>
        <p:spPr>
          <a:xfrm rot="754673">
            <a:off x="5944535" y="4091377"/>
            <a:ext cx="5606820" cy="2026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54"/>
          <a:stretch/>
        </p:blipFill>
        <p:spPr>
          <a:xfrm flipH="1">
            <a:off x="9525000" y="838200"/>
            <a:ext cx="2286000" cy="4051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8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3985" y="6952565"/>
            <a:ext cx="10210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ঝালকাঠিতে লেখকের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হাজার খানেক তরু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-তরুণীদের সঙ্গে পরিচয়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ঘটে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" b="7971"/>
          <a:stretch/>
        </p:blipFill>
        <p:spPr>
          <a:xfrm flipH="1">
            <a:off x="457199" y="685800"/>
            <a:ext cx="44958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216"/>
          <a:stretch/>
        </p:blipFill>
        <p:spPr>
          <a:xfrm>
            <a:off x="9063990" y="685799"/>
            <a:ext cx="4271009" cy="579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r="12227"/>
          <a:stretch/>
        </p:blipFill>
        <p:spPr>
          <a:xfrm>
            <a:off x="5022851" y="685799"/>
            <a:ext cx="4121150" cy="579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1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6156925" cy="4100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44958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50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7086600" y="0"/>
            <a:ext cx="6629400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0" y="0"/>
            <a:ext cx="7101904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791569"/>
            <a:ext cx="4348942" cy="293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06" y="4791569"/>
            <a:ext cx="4191000" cy="2895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"/>
          <a:stretch/>
        </p:blipFill>
        <p:spPr>
          <a:xfrm>
            <a:off x="4923906" y="4899634"/>
            <a:ext cx="4315011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4871258" y="4826205"/>
            <a:ext cx="4343400" cy="2895600"/>
          </a:xfrm>
          <a:prstGeom prst="roundRect">
            <a:avLst/>
          </a:prstGeom>
          <a:solidFill>
            <a:srgbClr val="FCC0E2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সকাল আটটা</a:t>
            </a:r>
          </a:p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(অধ্যাপক কামাল)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2963E-6 -3.76543E-6 L -0.34178 -0.547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5" y="-27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00278 -0.5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64198E-7 L 0.32257 -0.5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3" y="-27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7239000"/>
            <a:ext cx="7239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অধ্যাপক কামালকে একটি ছেলে বিনীতভাবে বলল- 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8"/>
          <a:stretch/>
        </p:blipFill>
        <p:spPr>
          <a:xfrm>
            <a:off x="4876800" y="4380261"/>
            <a:ext cx="4038600" cy="2584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09901"/>
            <a:ext cx="4038600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t="4518" r="2970" b="5111"/>
          <a:stretch/>
        </p:blipFill>
        <p:spPr>
          <a:xfrm>
            <a:off x="4896196" y="4471204"/>
            <a:ext cx="4038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95209"/>
            <a:ext cx="3941965" cy="2636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47" y="4357992"/>
            <a:ext cx="4038600" cy="2606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7"/>
          <a:stretch/>
        </p:blipFill>
        <p:spPr>
          <a:xfrm>
            <a:off x="5048596" y="4166404"/>
            <a:ext cx="3733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9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8 -0.0463 L -0.31945 -0.485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21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00278 -0.490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925 L 0.30556 -0.490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7 -1.54321E-6 L 0.32303 -0.0090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04938E-6 L -0.325 -0.019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981200" y="6477000"/>
            <a:ext cx="95250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ভূমিগুলি পরিণত হয়েছে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শহী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দদের স্মৃতিতে শ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হী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ভূমি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রূপে।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1" y="533400"/>
            <a:ext cx="7660785" cy="5497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1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133600" y="6400800"/>
            <a:ext cx="95250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স্মৃতিফলকে মাল্যদানে জানানো হয় শ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হী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দদের প্রতি বিনম্র শ্রদ্ধাঞ্জলি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79" y="1066800"/>
            <a:ext cx="9518430" cy="506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6" b="98625" l="10000" r="99800">
                        <a14:foregroundMark x1="48000" y1="87285" x2="43600" y2="90722"/>
                        <a14:foregroundMark x1="38600" y1="93814" x2="37800" y2="98969"/>
                        <a14:foregroundMark x1="66200" y1="43643" x2="68200" y2="72165"/>
                        <a14:foregroundMark x1="68200" y1="60137" x2="99800" y2="55670"/>
                        <a14:foregroundMark x1="44200" y1="54296" x2="15000" y2="75258"/>
                        <a14:foregroundMark x1="61200" y1="48454" x2="51400" y2="55670"/>
                        <a14:foregroundMark x1="50400" y1="56014" x2="52000" y2="56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1587" flipH="1">
            <a:off x="2051676" y="3838238"/>
            <a:ext cx="3452423" cy="21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0" y="540603"/>
            <a:ext cx="3048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dirty="0" err="1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76962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2438400" y="64008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 স্কুলের শ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হী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 মিনারটিতে ২৬শে মার্চের দিন তুমি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করবে দলে আলোচনা করে পাঁচটি বাক্য লেখ।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63000" y="6096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001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জাহাজ ঘাটের প্লাট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ফর্ম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কে কি বলে?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20574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প্লাটুম 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6670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জেটি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399" y="32766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কপিকল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86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নোঙর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0600" y="26670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572000"/>
            <a:ext cx="8153400" cy="6858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ঝালকাঠি বন্দরটি কোন নদীর ধারে অবস্থিত?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5626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সন্ধ্যা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6172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কপোতাক্ষ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67818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তিতাস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73914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মেঘনা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0600" y="55626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8200" y="5334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1524000"/>
            <a:ext cx="7620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মুক্তিযুদ্ধের সময় অধ্যাপক কামাল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258242"/>
            <a:ext cx="4648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স্টেনগান কাঁধে নিয়েছিলেন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4024" y="2893093"/>
            <a:ext cx="466097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খ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যুদ্ধ করেছিলেন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3657600"/>
            <a:ext cx="4724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পূর্ণচন্দ্রদের ক্ষমা করেছিলেন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343400"/>
            <a:ext cx="6116105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5029200"/>
            <a:ext cx="4036799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799" y="6248400"/>
            <a:ext cx="4017533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799" y="5638800"/>
            <a:ext cx="40386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6781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43000" y="50292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438400" y="64770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‘স্মৃতিফলক’- বিষয়ে দশটি বাক্য লিখে আনবে।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57200"/>
            <a:ext cx="2667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5" b="6632"/>
          <a:stretch/>
        </p:blipFill>
        <p:spPr>
          <a:xfrm>
            <a:off x="2819400" y="1524000"/>
            <a:ext cx="7755135" cy="461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4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6156925" cy="4100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44958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7162800" y="0"/>
            <a:ext cx="6553200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0" y="0"/>
            <a:ext cx="72390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4800600" y="1143000"/>
            <a:ext cx="3505200" cy="1543080"/>
          </a:xfrm>
          <a:prstGeom prst="ellipse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কৃতজ্ঞতা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স্বীকার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S Reference Specialty" pitchFamily="2" charset="2"/>
              <a:cs typeface="NikoshBAN" panose="02000000000000000000" pitchFamily="2" charset="0"/>
            </a:endParaRPr>
          </a:p>
        </p:txBody>
      </p:sp>
      <p:sp>
        <p:nvSpPr>
          <p:cNvPr id="3" name="TextBox 6"/>
          <p:cNvSpPr txBox="1"/>
          <p:nvPr/>
        </p:nvSpPr>
        <p:spPr bwMode="auto">
          <a:xfrm>
            <a:off x="2286000" y="3429000"/>
            <a:ext cx="878693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4572000"/>
            <a:ext cx="9289032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যাঁদের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ফেরদৌস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হোসেন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সহযো</a:t>
            </a:r>
            <a:r>
              <a:rPr lang="bn-IN" altLang="en-US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গী</a:t>
            </a:r>
            <a:r>
              <a:rPr lang="en-US" altLang="en-US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খুলনা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নিগার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সুলতানা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সহকা</a:t>
            </a:r>
            <a:r>
              <a:rPr lang="bn-IN" altLang="en-US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রী</a:t>
            </a:r>
            <a:r>
              <a:rPr lang="en-US" altLang="en-US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সরকারি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কলেজ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জেসমীন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জাহান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খানম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প্রভাষক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(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মহিলা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),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ময়মনসিংহ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457200"/>
            <a:ext cx="20574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67000"/>
            <a:ext cx="7478486" cy="5234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uslim Balika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143000"/>
            <a:ext cx="1255857" cy="1586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2204259" cy="275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 Diagonal Corner Rectangle 9"/>
          <p:cNvSpPr/>
          <p:nvPr/>
        </p:nvSpPr>
        <p:spPr>
          <a:xfrm>
            <a:off x="8077200" y="3304838"/>
            <a:ext cx="5410200" cy="2562561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3400" y="35052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      :    সপ্তম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 বাংলা ১ম পত্র</a:t>
            </a:r>
            <a:endParaRPr lang="bn-BD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গদ্য       :    মাল্যদান পাঠ-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   </a:t>
            </a:r>
            <a:r>
              <a:rPr lang="en-AU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৫০ মিনিট।</a:t>
            </a:r>
            <a:endParaRPr lang="en-US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674318" y="3381040"/>
            <a:ext cx="5336081" cy="2562562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0" y="3657600"/>
            <a:ext cx="508664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 খাতুন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(বাংলা)</a:t>
            </a:r>
          </a:p>
          <a:p>
            <a:pPr algn="just"/>
            <a:r>
              <a:rPr lang="en-US" sz="32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nwarakhatun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riam" pitchFamily="34" charset="-79"/>
                <a:cs typeface="Miriam" pitchFamily="34" charset="-79"/>
              </a:rPr>
              <a:t>70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304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6629400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বালিকা উচ্চ বিদ্যালয় ও কলেজ,</a:t>
            </a:r>
            <a:r>
              <a:rPr lang="en-AU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ময়মনসিংহ।</a:t>
            </a:r>
          </a:p>
        </p:txBody>
      </p:sp>
    </p:spTree>
    <p:extLst>
      <p:ext uri="{BB962C8B-B14F-4D97-AF65-F5344CB8AC3E}">
        <p14:creationId xmlns:p14="http://schemas.microsoft.com/office/powerpoint/2010/main" val="3763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304800"/>
            <a:ext cx="541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ছবিগুলো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চিন্তা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2900" y="304800"/>
            <a:ext cx="6629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আমরা কী বুঝতে পারছি?</a:t>
            </a:r>
            <a:endParaRPr lang="bn-BD" sz="40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7586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 কুড়াচ্ছে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3810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প্রিয়জনকে ফুল দিচ্ছে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7467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ফুলের মালা তৈরি করছে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7391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আপন জনকে মাল্যদান করছে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4495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19200"/>
            <a:ext cx="4419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19600"/>
            <a:ext cx="4419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495800"/>
            <a:ext cx="4419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84349"/>
              </p:ext>
            </p:extLst>
          </p:nvPr>
        </p:nvGraphicFramePr>
        <p:xfrm>
          <a:off x="6248400" y="3886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48400" y="3886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172200" y="3886200"/>
            <a:ext cx="114300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1" grpId="0"/>
      <p:bldP spid="12" grpId="0"/>
      <p:bldP spid="13" grpId="0"/>
      <p:bldP spid="14" grpId="0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11383369" cy="597198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867400" y="228600"/>
            <a:ext cx="2016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মাল্যদান</a:t>
            </a:r>
            <a:endParaRPr lang="en-US" sz="5400" b="1" cap="none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838200"/>
            <a:ext cx="37676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রণেশ দাশগুপ্ত</a:t>
            </a:r>
          </a:p>
          <a:p>
            <a:pPr algn="ctr"/>
            <a:r>
              <a:rPr lang="bn-BD" sz="36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36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অংশ)</a:t>
            </a:r>
            <a:endParaRPr lang="en-US" sz="3600" b="1" cap="none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457200"/>
            <a:ext cx="278130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828800"/>
            <a:ext cx="91937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4800" b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শিক্ষার্থীরা....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410200"/>
            <a:ext cx="107442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 মুক্তিযুদ্ধের ঘটনা ও শ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হী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দদের স্মরণে স্মৃতিফলক’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করতে পারবে।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810000"/>
            <a:ext cx="107442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‘মাল্যদান’ গল্পটি (যে ঘটনাটার কথা এখানে বলছি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একেবারে পরিস্কার পর্যন্ত) শুদ্ধ উচ্চারণে পড়তে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819400"/>
            <a:ext cx="1073287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533400"/>
            <a:ext cx="2057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9885406" cy="6199322"/>
          </a:xfrm>
          <a:prstGeom prst="rect">
            <a:avLst/>
          </a:prstGeom>
          <a:ln w="28575" cap="sq">
            <a:solidFill>
              <a:srgbClr val="FF66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3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228600"/>
            <a:ext cx="2209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9793622" cy="6629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2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9050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গণ্ড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1905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শহর থেকে দূরের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জনবহুল গ্রাম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নতুন সমাজ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03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স্বপ্নের বাংলাদেশ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রণাঙ্গন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400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যুদ্ধক্ষেত্র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95400"/>
            <a:ext cx="3429001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0" r="21528"/>
          <a:stretch/>
        </p:blipFill>
        <p:spPr>
          <a:xfrm>
            <a:off x="3886200" y="3429000"/>
            <a:ext cx="3429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38800"/>
            <a:ext cx="3429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4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969</Words>
  <Application>Microsoft Office PowerPoint</Application>
  <PresentationFormat>Custom</PresentationFormat>
  <Paragraphs>137</Paragraphs>
  <Slides>29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ismail - [2010]</cp:lastModifiedBy>
  <cp:revision>219</cp:revision>
  <dcterms:created xsi:type="dcterms:W3CDTF">2006-08-16T00:00:00Z</dcterms:created>
  <dcterms:modified xsi:type="dcterms:W3CDTF">2016-08-06T09:37:40Z</dcterms:modified>
</cp:coreProperties>
</file>